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7"/>
  </p:notesMasterIdLst>
  <p:handoutMasterIdLst>
    <p:handoutMasterId r:id="rId8"/>
  </p:handoutMasterIdLst>
  <p:sldIdLst>
    <p:sldId id="437" r:id="rId2"/>
    <p:sldId id="438" r:id="rId3"/>
    <p:sldId id="439" r:id="rId4"/>
    <p:sldId id="449" r:id="rId5"/>
    <p:sldId id="440" r:id="rId6"/>
  </p:sldIdLst>
  <p:sldSz cx="9144000" cy="6858000" type="screen4x3"/>
  <p:notesSz cx="9144000" cy="6858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731" autoAdjust="0"/>
  </p:normalViewPr>
  <p:slideViewPr>
    <p:cSldViewPr>
      <p:cViewPr varScale="1">
        <p:scale>
          <a:sx n="44" d="100"/>
          <a:sy n="44" d="100"/>
        </p:scale>
        <p:origin x="864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id="{0C707D3B-1633-416C-BE47-0BA85BCC297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8339" name="Rectangle 3">
            <a:extLst>
              <a:ext uri="{FF2B5EF4-FFF2-40B4-BE49-F238E27FC236}">
                <a16:creationId xmlns:a16="http://schemas.microsoft.com/office/drawing/2014/main" id="{D0CA4E0A-0E91-439B-B4FC-0E3A5C95C9B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8340" name="Rectangle 4">
            <a:extLst>
              <a:ext uri="{FF2B5EF4-FFF2-40B4-BE49-F238E27FC236}">
                <a16:creationId xmlns:a16="http://schemas.microsoft.com/office/drawing/2014/main" id="{34D2B48E-7ED6-4E3B-AA22-06A24D851D8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8341" name="Rectangle 5">
            <a:extLst>
              <a:ext uri="{FF2B5EF4-FFF2-40B4-BE49-F238E27FC236}">
                <a16:creationId xmlns:a16="http://schemas.microsoft.com/office/drawing/2014/main" id="{766AC33B-4D6C-41F6-90C5-F7F3F382D85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b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DC52CD3-A74F-46C5-B91D-FCFF5B4937D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B2E73CFA-F5AC-4C5E-A045-0E5B5656E7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9F5610BC-B6CA-4E92-8B0E-83BC488E11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6D4280C-1A6F-4399-8B51-7DB260916C1A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9E5D2A2E-6D71-4499-907D-B7904368424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E31DB202-78BF-4F3D-ABE5-602B287D47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46553CF6-D9AC-40CB-AB42-CD28B156BF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B5BB95EE-C288-45E7-92C5-9727C801707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B185D953-6390-41EB-BF39-EF3FF1CED7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D1FE529-8E53-4651-85AF-B2FD53872B66}" type="slidenum">
              <a:rPr lang="en-US" altLang="zh-CN" b="0">
                <a:latin typeface="Verdana" panose="020B0604030504040204" pitchFamily="34" charset="0"/>
              </a:rPr>
              <a:pPr algn="r"/>
              <a:t>5</a:t>
            </a:fld>
            <a:endParaRPr lang="en-US" altLang="zh-CN" b="0">
              <a:latin typeface="Verdana" panose="020B060403050404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334FB4C-7F57-459A-AD4C-85BAD54A00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A7A2089-0EFF-4A55-BA79-AC43C9E03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7407263F-79E8-4CA5-8CAC-E1DB9E7FE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8 h 1000"/>
              <a:gd name="T6" fmla="*/ 0 w 1000"/>
              <a:gd name="T7" fmla="*/ 109538 h 1000"/>
              <a:gd name="T8" fmla="*/ 0 w 1000"/>
              <a:gd name="T9" fmla="*/ 0 h 1000"/>
              <a:gd name="T10" fmla="*/ 77724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A738E-DDE5-4129-9C6A-C0F81DC18C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0B840C8F-2A96-4FE9-807C-AC81D4E169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A32AABE-A915-4BAE-8B9E-9332D60B68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726AD91-F51C-4F85-AFB3-1019DA4891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D0D8411-402E-443F-A72A-BC5BF52E3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01526453-6CA4-4816-A132-2BF3AA7DC9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FE22CE-FAE6-4FE8-BE48-595080372FF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5305511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FD3336-C207-4521-BC4C-FD579D523B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DB50EB5-D811-4BC5-87FC-FD668B1A96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1521E-52FA-4E57-8002-2CB96C629F2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5096755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DE2C84C-DABC-4D60-93E5-EABAC527B4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81AB5B-F71E-4AE3-90AE-524EC95A5F6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3B697-90A1-4B6F-B346-1BEFBCE4E2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777933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46FD760-C391-466C-AABC-2E99698E41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DE8D2FC-1EB0-4643-879E-2C054AF8ED7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D3B0D-4EF4-4E90-B410-AC842EE1432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8120213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DAA276-A935-4E7A-866F-D4B993C58D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F071663-7071-499D-AF9A-191D3A86F1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74E7B-743C-4F0A-A2E6-CA7D341CBFB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0785171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EC80947-8A27-403F-BDD1-CD396E91EE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EC1FCFD-EDA9-4907-9049-DD296BC38F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6F783-EC75-4403-9CF2-AE379BD208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9315999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178142AB-AEE1-4A2D-9662-FB438D35C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0B450F0-5449-4FE0-83D9-C7828D1987E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A959D-2003-4C95-BFA3-1C715567D4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898097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A817F75-449A-4DF9-87E6-DED3E220F4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74E99DB-6347-4211-A2ED-6D0EEEAAD21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858E8-E5FE-4637-9481-F1A45CDB2C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4832347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9E81FC-0963-40DC-A234-42C48750A0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D8CCFC2-130F-4348-A8FC-6D034C6265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8FB3A-0762-4935-910C-D2FD43C028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2417774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1C564C9-2AF5-4914-9676-AA37835403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08FFCD-2FEB-4AEA-9C0F-6F25596474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67CA1-4C03-4AD9-8E52-1945281D83E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33368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37C5480-C5AA-4D29-B0C5-ED1E01BC31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A33EC6-59D8-4E73-8102-841F44FCED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B3257-AC9B-4B3C-8533-B6C36769FB9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10971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0E87DFB-EF20-4991-A2F4-7CEF2115E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B92C215-89EA-440B-891F-CAB49B987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1885DCBF-E175-4AE1-B36B-259041C5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E8AB6373-9145-4683-A22D-DA46E7A5AE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DB45A019-9989-4EA1-9A59-32794896E01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61DBFBD5-F092-46DE-990A-61A967ECDB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68264B26-4276-4F51-AC9B-2B606A41DA0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3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BEC2527-1660-4286-8A07-AA5A1C5D1A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F603AF7A-2138-49DE-948E-37873FD293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C93FE1B-4B34-4FB4-A452-B43A6CC551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7">
            <a:extLst>
              <a:ext uri="{FF2B5EF4-FFF2-40B4-BE49-F238E27FC236}">
                <a16:creationId xmlns:a16="http://schemas.microsoft.com/office/drawing/2014/main" id="{A17036F1-1663-442B-849B-132B2CBC1C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6589713"/>
            <a:ext cx="150813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>
            <a:extLst>
              <a:ext uri="{FF2B5EF4-FFF2-40B4-BE49-F238E27FC236}">
                <a16:creationId xmlns:a16="http://schemas.microsoft.com/office/drawing/2014/main" id="{2BB12379-2723-407A-85CB-C7B977957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" y="2060575"/>
            <a:ext cx="8029575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200000"/>
              </a:lnSpc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5.6.1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时序电路建模基础</a:t>
            </a:r>
            <a:endParaRPr lang="zh-CN" altLang="en-US" sz="3200"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200000"/>
              </a:lnSpc>
            </a:pPr>
            <a:r>
              <a:rPr lang="zh-CN" altLang="en-US" sz="320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3200">
                <a:latin typeface="Times New Roman" panose="02020603050405020304" pitchFamily="18" charset="0"/>
                <a:ea typeface="楷体_GB2312" pitchFamily="49" charset="-122"/>
                <a:hlinkClick r:id="" action="ppaction://noaction"/>
              </a:rPr>
              <a:t>5.6.2</a:t>
            </a:r>
            <a:r>
              <a:rPr lang="en-US" altLang="zh-CN" sz="3200">
                <a:latin typeface="楷体_GB2312" pitchFamily="49" charset="-122"/>
                <a:ea typeface="楷体_GB2312" pitchFamily="49" charset="-122"/>
                <a:hlinkClick r:id="" action="ppaction://noaction"/>
              </a:rPr>
              <a:t>  </a:t>
            </a:r>
            <a:r>
              <a:rPr lang="zh-CN" altLang="en-US" sz="3200">
                <a:latin typeface="楷体_GB2312" pitchFamily="49" charset="-122"/>
                <a:ea typeface="楷体_GB2312" pitchFamily="49" charset="-122"/>
                <a:hlinkClick r:id="" action="ppaction://noaction"/>
              </a:rPr>
              <a:t>锁存器和触发器的</a:t>
            </a:r>
            <a:r>
              <a:rPr lang="en-US" altLang="zh-CN" sz="3200">
                <a:latin typeface="楷体_GB2312" pitchFamily="49" charset="-122"/>
                <a:ea typeface="楷体_GB2312" pitchFamily="49" charset="-122"/>
                <a:hlinkClick r:id="" action="ppaction://noaction"/>
              </a:rPr>
              <a:t>Verilog</a:t>
            </a:r>
            <a:r>
              <a:rPr lang="zh-CN" altLang="en-US" sz="3200">
                <a:latin typeface="楷体_GB2312" pitchFamily="49" charset="-122"/>
                <a:ea typeface="楷体_GB2312" pitchFamily="49" charset="-122"/>
                <a:hlinkClick r:id="" action="ppaction://noaction"/>
              </a:rPr>
              <a:t>建模</a:t>
            </a:r>
            <a:endParaRPr lang="zh-CN" altLang="en-US" sz="3200"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200000"/>
              </a:lnSpc>
            </a:pPr>
            <a:r>
              <a:rPr lang="zh-CN" altLang="en-US" sz="3200"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endParaRPr lang="zh-CN" altLang="en-US" sz="32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123" name="Rectangle 19">
            <a:extLst>
              <a:ext uri="{FF2B5EF4-FFF2-40B4-BE49-F238E27FC236}">
                <a16:creationId xmlns:a16="http://schemas.microsoft.com/office/drawing/2014/main" id="{C9011343-DD87-40D9-A83B-4737C5F27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347788"/>
            <a:ext cx="7994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5.6 </a:t>
            </a:r>
            <a:r>
              <a:rPr lang="zh-CN" altLang="en-US" sz="36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 sz="36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Verilog HDL</a:t>
            </a:r>
            <a:r>
              <a:rPr lang="zh-CN" altLang="en-US" sz="36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描述锁存器和触发器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>
            <a:extLst>
              <a:ext uri="{FF2B5EF4-FFF2-40B4-BE49-F238E27FC236}">
                <a16:creationId xmlns:a16="http://schemas.microsoft.com/office/drawing/2014/main" id="{F57BCC6F-86E1-4983-B32F-6E8AABE12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052513"/>
            <a:ext cx="8424863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　　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Verilog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行为级描述用关键词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initial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always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，但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initial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是面向仿真，不能用于逻辑综合，本书不介绍。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always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是无限循环语句，其用法为： 　　　　　　　　　　　　　　　　　　　　　　　　　　　　　　　　     　</a:t>
            </a:r>
            <a:endParaRPr lang="zh-CN" altLang="en-US" sz="28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147" name="Rectangle 55">
            <a:extLst>
              <a:ext uri="{FF2B5EF4-FFF2-40B4-BE49-F238E27FC236}">
                <a16:creationId xmlns:a16="http://schemas.microsoft.com/office/drawing/2014/main" id="{36A68AA7-54B5-4ECA-9F79-4F4EB4149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-387350"/>
            <a:ext cx="8137525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400">
                <a:solidFill>
                  <a:schemeClr val="accent2"/>
                </a:solidFill>
                <a:latin typeface="Times New Roman" panose="02020603050405020304" pitchFamily="18" charset="0"/>
              </a:rPr>
              <a:t>5.6.1 </a:t>
            </a:r>
            <a:r>
              <a:rPr lang="zh-CN" altLang="en-US" sz="3400">
                <a:solidFill>
                  <a:schemeClr val="accent2"/>
                </a:solidFill>
                <a:latin typeface="楷体_GB2312" pitchFamily="49" charset="-122"/>
              </a:rPr>
              <a:t>时序电路建模基础</a:t>
            </a:r>
            <a:endParaRPr lang="zh-CN" altLang="en-US" sz="340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365626" name="Rectangle 58">
            <a:extLst>
              <a:ext uri="{FF2B5EF4-FFF2-40B4-BE49-F238E27FC236}">
                <a16:creationId xmlns:a16="http://schemas.microsoft.com/office/drawing/2014/main" id="{0B39D45B-7AC7-424A-B6D7-1BCBF09D2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03588"/>
            <a:ext cx="784860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　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always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＠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事件控制表达式（或敏感事件表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pPr algn="l" eaLnBrk="1" hangingPunct="1">
              <a:lnSpc>
                <a:spcPct val="135000"/>
              </a:lnSpc>
            </a:pP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begin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</a:t>
            </a:r>
          </a:p>
          <a:p>
            <a:pPr algn="l" eaLnBrk="1" hangingPunct="1">
              <a:lnSpc>
                <a:spcPct val="135000"/>
              </a:lnSpc>
            </a:pP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　块内局部变量的定义；</a:t>
            </a:r>
          </a:p>
          <a:p>
            <a:pPr algn="l" eaLnBrk="1" hangingPunct="1">
              <a:lnSpc>
                <a:spcPct val="135000"/>
              </a:lnSpc>
            </a:pP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　过程赋值语句；</a:t>
            </a:r>
          </a:p>
          <a:p>
            <a:pPr algn="l" eaLnBrk="1" hangingPunct="1">
              <a:lnSpc>
                <a:spcPct val="135000"/>
              </a:lnSpc>
            </a:pP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end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　　　　　　　　　　　　　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36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/>
      <p:bldP spid="3656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">
            <a:extLst>
              <a:ext uri="{FF2B5EF4-FFF2-40B4-BE49-F238E27FC236}">
                <a16:creationId xmlns:a16="http://schemas.microsoft.com/office/drawing/2014/main" id="{77CE73C3-867E-4580-BEC0-06329AD23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5900"/>
            <a:ext cx="8955088" cy="407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100" b="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100" b="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100" b="0">
              <a:latin typeface="楷体_GB2312" pitchFamily="49" charset="-122"/>
            </a:endParaRPr>
          </a:p>
        </p:txBody>
      </p:sp>
      <p:sp>
        <p:nvSpPr>
          <p:cNvPr id="7171" name="Rectangle 21">
            <a:extLst>
              <a:ext uri="{FF2B5EF4-FFF2-40B4-BE49-F238E27FC236}">
                <a16:creationId xmlns:a16="http://schemas.microsoft.com/office/drawing/2014/main" id="{D2964A17-B02C-4580-9209-7709EE318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28638"/>
            <a:ext cx="615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敏感事件分为电平敏感事件和边沿触发事件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366614" name="Rectangle 22">
            <a:extLst>
              <a:ext uri="{FF2B5EF4-FFF2-40B4-BE49-F238E27FC236}">
                <a16:creationId xmlns:a16="http://schemas.microsoft.com/office/drawing/2014/main" id="{4D60D044-9A3C-4DCB-A2AE-F8C87CEEB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860800"/>
            <a:ext cx="81375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边沿敏感事件（如触发器）</a:t>
            </a:r>
            <a:r>
              <a:rPr lang="zh-CN" altLang="en-US"/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  <a:p>
            <a:pPr algn="l" eaLnBrk="1" hangingPunct="1">
              <a:lnSpc>
                <a:spcPct val="135000"/>
              </a:lnSpc>
            </a:pP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always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＠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posedge 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or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negedge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CR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</a:p>
          <a:p>
            <a:pPr algn="l" eaLnBrk="1" hangingPunct="1">
              <a:lnSpc>
                <a:spcPct val="135000"/>
              </a:lnSpc>
            </a:pP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的上升沿或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CR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的下降沿来到，后面的过程语句就会执行。</a:t>
            </a:r>
          </a:p>
        </p:txBody>
      </p:sp>
      <p:sp>
        <p:nvSpPr>
          <p:cNvPr id="366615" name="Rectangle 23">
            <a:extLst>
              <a:ext uri="{FF2B5EF4-FFF2-40B4-BE49-F238E27FC236}">
                <a16:creationId xmlns:a16="http://schemas.microsoft.com/office/drawing/2014/main" id="{9844A8AA-9FCF-42FC-8217-415620D3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270000"/>
            <a:ext cx="7921625" cy="21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电平敏感事件（如锁存器）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  <a:p>
            <a:pPr algn="l" eaLnBrk="1" hangingPunct="1">
              <a:lnSpc>
                <a:spcPct val="135000"/>
              </a:lnSpc>
            </a:pP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always</a:t>
            </a:r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＠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(sel or a or b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pPr algn="l" eaLnBrk="1" hangingPunct="1">
              <a:lnSpc>
                <a:spcPct val="135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sel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中任意一个电平发生变化，后面的过程赋值语句将执行一次。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66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66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66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4" grpId="0"/>
      <p:bldP spid="36661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389EC0-0AC7-419F-9D1F-EB167600F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5900"/>
            <a:ext cx="8955088" cy="407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100" b="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100" b="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100" b="0">
              <a:latin typeface="楷体_GB2312" pitchFamily="49" charset="-122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12410B6-629E-40C1-941F-ACB372F6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28638"/>
            <a:ext cx="4933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过程赋值语句有阻塞型和非阻塞型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397316" name="Rectangle 4">
            <a:extLst>
              <a:ext uri="{FF2B5EF4-FFF2-40B4-BE49-F238E27FC236}">
                <a16:creationId xmlns:a16="http://schemas.microsoft.com/office/drawing/2014/main" id="{7DB2E7D4-DF89-470E-B546-42FFED6E2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860800"/>
            <a:ext cx="8137525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非阻塞型用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&lt;=</a:t>
            </a:r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表示，语句块内部的语句</a:t>
            </a:r>
            <a:r>
              <a:rPr lang="zh-CN" altLang="en-US" sz="24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并行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执行。</a:t>
            </a:r>
          </a:p>
          <a:p>
            <a:pPr algn="l" eaLnBrk="1" hangingPunct="1"/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begin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B&lt;=A;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C&lt;=B+1;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end</a:t>
            </a:r>
          </a:p>
        </p:txBody>
      </p:sp>
      <p:sp>
        <p:nvSpPr>
          <p:cNvPr id="397317" name="Rectangle 5">
            <a:extLst>
              <a:ext uri="{FF2B5EF4-FFF2-40B4-BE49-F238E27FC236}">
                <a16:creationId xmlns:a16="http://schemas.microsoft.com/office/drawing/2014/main" id="{2DF12235-F1BA-456F-A799-7ED0E65FB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270000"/>
            <a:ext cx="79216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阻塞型用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＝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表示，多条语句</a:t>
            </a:r>
            <a:r>
              <a:rPr lang="zh-CN" altLang="en-US" sz="24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顺序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执行。</a:t>
            </a:r>
          </a:p>
          <a:p>
            <a:pPr algn="l" eaLnBrk="1" hangingPunct="1"/>
            <a:r>
              <a:rPr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begin</a:t>
            </a:r>
          </a:p>
          <a:p>
            <a:pPr algn="l" eaLnBrk="1" hangingPunct="1"/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B=A;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C=B+1;</a:t>
            </a:r>
          </a:p>
          <a:p>
            <a:pPr algn="l" eaLnBrk="1" hangingPunct="1"/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end</a:t>
            </a:r>
            <a:endParaRPr lang="en-US" altLang="zh-CN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198" name="文本框 1">
            <a:extLst>
              <a:ext uri="{FF2B5EF4-FFF2-40B4-BE49-F238E27FC236}">
                <a16:creationId xmlns:a16="http://schemas.microsoft.com/office/drawing/2014/main" id="{97393274-AAB6-4299-8EA8-86B1990C6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989138"/>
            <a:ext cx="4895850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>
                <a:solidFill>
                  <a:srgbClr val="FF0000"/>
                </a:solidFill>
              </a:rPr>
              <a:t>若初始时</a:t>
            </a:r>
            <a:r>
              <a:rPr lang="en-US" altLang="zh-CN" sz="2800">
                <a:solidFill>
                  <a:srgbClr val="FF0000"/>
                </a:solidFill>
              </a:rPr>
              <a:t>A=1,B=3</a:t>
            </a:r>
            <a:r>
              <a:rPr lang="zh-CN" altLang="en-US" sz="2800">
                <a:solidFill>
                  <a:srgbClr val="FF0000"/>
                </a:solidFill>
              </a:rPr>
              <a:t>，则运行左边语句后，</a:t>
            </a:r>
            <a:r>
              <a:rPr lang="en-US" altLang="zh-CN" sz="2800">
                <a:solidFill>
                  <a:srgbClr val="FF0000"/>
                </a:solidFill>
              </a:rPr>
              <a:t>B=?,C=?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97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97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97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97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97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3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6" grpId="0"/>
      <p:bldP spid="39731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3">
            <a:extLst>
              <a:ext uri="{FF2B5EF4-FFF2-40B4-BE49-F238E27FC236}">
                <a16:creationId xmlns:a16="http://schemas.microsoft.com/office/drawing/2014/main" id="{7D7A1137-B69C-4356-B3B8-8AA7BF7DD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55600"/>
            <a:ext cx="6464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76176" bIns="76176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5.6.2  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锁存器和触发器的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Verilog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建模实例</a:t>
            </a:r>
            <a:endParaRPr lang="zh-CN" altLang="en-US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/>
            <a:endParaRPr lang="en-US" altLang="zh-CN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7650" name="Rectangle 34">
            <a:extLst>
              <a:ext uri="{FF2B5EF4-FFF2-40B4-BE49-F238E27FC236}">
                <a16:creationId xmlns:a16="http://schemas.microsoft.com/office/drawing/2014/main" id="{F2410059-F750-4729-8902-E5DB225AE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82613"/>
            <a:ext cx="7632700" cy="606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endParaRPr lang="en-US" altLang="zh-CN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module D_latch (Q, D, E); //D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锁存器的描述</a:t>
            </a:r>
            <a:endParaRPr lang="zh-CN" altLang="en-US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l" eaLnBrk="1" hangingPunct="1"/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output Q;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input D, E;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reg Q;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always @(E or D)  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 if (E)  Q &lt;= D;     //Same as: if (E== 1)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endmodule </a:t>
            </a:r>
          </a:p>
          <a:p>
            <a:pPr algn="l" eaLnBrk="1" hangingPunct="1"/>
            <a:endParaRPr lang="en-US" altLang="zh-CN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module DFF (Q, D, CP); //D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触发器的描述</a:t>
            </a:r>
            <a:endParaRPr lang="zh-CN" altLang="en-US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l" eaLnBrk="1" hangingPunct="1"/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output Q;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input D, CP;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reg Q;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always @(posedge CP) 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 Q &lt;= D;</a:t>
            </a:r>
          </a:p>
          <a:p>
            <a:pPr algn="l"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endmodule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15728</TotalTime>
  <Words>414</Words>
  <Application>Microsoft Office PowerPoint</Application>
  <PresentationFormat>全屏显示(4:3)</PresentationFormat>
  <Paragraphs>51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 Narrow</vt:lpstr>
      <vt:lpstr>宋体</vt:lpstr>
      <vt:lpstr>Arial</vt:lpstr>
      <vt:lpstr>楷体_GB2312</vt:lpstr>
      <vt:lpstr>Wingdings</vt:lpstr>
      <vt:lpstr>Times New Roman</vt:lpstr>
      <vt:lpstr>Verdana</vt:lpstr>
      <vt:lpstr>Profile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1699</cp:revision>
  <dcterms:created xsi:type="dcterms:W3CDTF">2004-08-29T02:51:05Z</dcterms:created>
  <dcterms:modified xsi:type="dcterms:W3CDTF">2020-04-25T08:36:50Z</dcterms:modified>
</cp:coreProperties>
</file>